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6" r:id="rId3"/>
    <p:sldId id="278" r:id="rId4"/>
    <p:sldId id="279" r:id="rId5"/>
    <p:sldId id="268" r:id="rId6"/>
    <p:sldId id="258" r:id="rId7"/>
    <p:sldId id="271" r:id="rId8"/>
    <p:sldId id="275" r:id="rId9"/>
    <p:sldId id="259" r:id="rId10"/>
    <p:sldId id="260" r:id="rId11"/>
    <p:sldId id="261" r:id="rId12"/>
    <p:sldId id="262" r:id="rId13"/>
    <p:sldId id="264" r:id="rId14"/>
    <p:sldId id="265" r:id="rId15"/>
    <p:sldId id="266" r:id="rId16"/>
    <p:sldId id="280" r:id="rId17"/>
    <p:sldId id="277" r:id="rId18"/>
    <p:sldId id="273" r:id="rId19"/>
    <p:sldId id="276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youtube.com/watch?v=0-J5Vg0SxLc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908720"/>
            <a:ext cx="8208912" cy="2016224"/>
          </a:xfrm>
        </p:spPr>
        <p:txBody>
          <a:bodyPr/>
          <a:lstStyle/>
          <a:p>
            <a:r>
              <a:rPr lang="ru-RU" sz="7200" b="1" dirty="0" smtClean="0">
                <a:solidFill>
                  <a:srgbClr val="FF0000"/>
                </a:solidFill>
                <a:latin typeface="Arial Black" pitchFamily="34" charset="0"/>
              </a:rPr>
              <a:t>ШИФРОЦЕНТР</a:t>
            </a:r>
            <a:endParaRPr lang="ru-RU" sz="7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00034" y="428604"/>
            <a:ext cx="7992888" cy="6069850"/>
          </a:xfrm>
        </p:spPr>
        <p:txBody>
          <a:bodyPr>
            <a:noAutofit/>
          </a:bodyPr>
          <a:lstStyle/>
          <a:p>
            <a:pPr algn="l"/>
            <a:r>
              <a:rPr lang="ru-RU" sz="1200" b="1" dirty="0" smtClean="0">
                <a:solidFill>
                  <a:schemeClr val="bg1"/>
                </a:solidFill>
                <a:latin typeface="Arial Black" pitchFamily="34" charset="0"/>
              </a:rPr>
              <a:t>1111</a:t>
            </a:r>
            <a:r>
              <a:rPr lang="ru-RU" sz="6600" b="1" dirty="0" smtClean="0">
                <a:solidFill>
                  <a:schemeClr val="bg1"/>
                </a:solidFill>
                <a:latin typeface="Arial Black" pitchFamily="34" charset="0"/>
              </a:rPr>
              <a:t>	1                  </a:t>
            </a:r>
            <a:r>
              <a:rPr lang="ru-RU" sz="3200" b="1" dirty="0" smtClean="0">
                <a:solidFill>
                  <a:schemeClr val="bg1"/>
                </a:solidFill>
                <a:latin typeface="Arial Black" pitchFamily="34" charset="0"/>
              </a:rPr>
              <a:t>1011</a:t>
            </a:r>
            <a:endParaRPr lang="ru-RU" sz="3200" b="1" dirty="0">
              <a:solidFill>
                <a:schemeClr val="bg1"/>
              </a:solidFill>
              <a:latin typeface="Arial Black" pitchFamily="34" charset="0"/>
            </a:endParaRPr>
          </a:p>
          <a:p>
            <a:endParaRPr lang="ru-RU" sz="3600" b="1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 algn="r"/>
            <a:r>
              <a:rPr lang="ru-RU" sz="7200" b="1" dirty="0" smtClean="0">
                <a:solidFill>
                  <a:schemeClr val="bg1"/>
                </a:solidFill>
                <a:latin typeface="Arial Black" pitchFamily="34" charset="0"/>
              </a:rPr>
              <a:t>2</a:t>
            </a:r>
          </a:p>
          <a:p>
            <a:pPr lvl="1" algn="l"/>
            <a:r>
              <a:rPr lang="ru-RU" sz="4800" b="1" dirty="0" smtClean="0">
                <a:solidFill>
                  <a:schemeClr val="bg1"/>
                </a:solidFill>
                <a:latin typeface="Arial Black" pitchFamily="34" charset="0"/>
              </a:rPr>
              <a:t>5           </a:t>
            </a:r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000                            </a:t>
            </a:r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10</a:t>
            </a:r>
          </a:p>
          <a:p>
            <a:pPr lvl="1" algn="l"/>
            <a:r>
              <a:rPr lang="ru-RU" sz="3400" b="1" dirty="0">
                <a:solidFill>
                  <a:schemeClr val="bg1"/>
                </a:solidFill>
                <a:latin typeface="Arial Black" pitchFamily="34" charset="0"/>
              </a:rPr>
              <a:t>	</a:t>
            </a:r>
            <a:r>
              <a:rPr lang="ru-RU" sz="3400" b="1" dirty="0" smtClean="0">
                <a:solidFill>
                  <a:schemeClr val="bg1"/>
                </a:solidFill>
                <a:latin typeface="Arial Black" pitchFamily="34" charset="0"/>
              </a:rPr>
              <a:t>	</a:t>
            </a:r>
            <a:r>
              <a:rPr lang="ru-RU" sz="4800" b="1" dirty="0" smtClean="0">
                <a:solidFill>
                  <a:schemeClr val="bg1"/>
                </a:solidFill>
                <a:latin typeface="Arial Black" pitchFamily="34" charset="0"/>
              </a:rPr>
              <a:t>7                     </a:t>
            </a:r>
            <a:r>
              <a:rPr lang="ru-RU" sz="2000" b="1" dirty="0" smtClean="0">
                <a:solidFill>
                  <a:schemeClr val="bg1"/>
                </a:solidFill>
                <a:latin typeface="Arial Black" pitchFamily="34" charset="0"/>
              </a:rPr>
              <a:t>6</a:t>
            </a:r>
            <a:endParaRPr lang="ru-RU" sz="3200" b="1" dirty="0" smtClean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</a:rPr>
              <a:t>	</a:t>
            </a:r>
            <a:r>
              <a:rPr lang="ru-RU" sz="1400" b="1" dirty="0" smtClean="0">
                <a:solidFill>
                  <a:schemeClr val="bg1"/>
                </a:solidFill>
                <a:latin typeface="Arial Black" pitchFamily="34" charset="0"/>
              </a:rPr>
              <a:t>1101</a:t>
            </a:r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</a:rPr>
              <a:t>	     8</a:t>
            </a:r>
          </a:p>
          <a:p>
            <a:pPr algn="just"/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</a:rPr>
              <a:t>	9                                      </a:t>
            </a:r>
            <a:r>
              <a:rPr lang="ru-RU" sz="2000" b="1" dirty="0" smtClean="0">
                <a:solidFill>
                  <a:schemeClr val="bg1"/>
                </a:solidFill>
                <a:latin typeface="Arial Black" pitchFamily="34" charset="0"/>
              </a:rPr>
              <a:t>1001</a:t>
            </a:r>
            <a:endParaRPr lang="ru-RU" sz="20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3571876"/>
            <a:ext cx="873796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Повторение по теме </a:t>
            </a:r>
          </a:p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«Действия с </a:t>
            </a:r>
          </a:p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</a:t>
            </a:r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ациональными числами»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9663078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247900"/>
            <a:ext cx="7128792" cy="4234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Пулемет Максима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5809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000" b="1" dirty="0">
                <a:solidFill>
                  <a:srgbClr val="FF0000"/>
                </a:solidFill>
              </a:rPr>
              <a:t>3</a:t>
            </a:r>
            <a:r>
              <a:rPr lang="ru-RU" sz="8000" b="1" dirty="0" smtClean="0">
                <a:solidFill>
                  <a:srgbClr val="FF0000"/>
                </a:solidFill>
              </a:rPr>
              <a:t> этап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+mj-lt"/>
              </a:rPr>
              <a:t>Уравнения</a:t>
            </a:r>
            <a:endParaRPr lang="ru-RU" sz="9600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987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Пистолет пулемет Шпагина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139433"/>
            <a:ext cx="3816424" cy="2697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771038"/>
            <a:ext cx="3888432" cy="2916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281890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4 этап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584776" cy="1752600"/>
          </a:xfrm>
        </p:spPr>
        <p:txBody>
          <a:bodyPr>
            <a:normAutofit fontScale="85000" lnSpcReduction="10000"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+mj-lt"/>
              </a:rPr>
              <a:t>Головоломки</a:t>
            </a:r>
            <a:endParaRPr lang="ru-RU" sz="9600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173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65876" y="548680"/>
            <a:ext cx="7756263" cy="105425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Револьвер системы Наган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132856"/>
            <a:ext cx="5897877" cy="4423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275192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урока:</a:t>
            </a:r>
            <a:endParaRPr lang="ru-RU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2357430"/>
            <a:ext cx="678661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повторить способы решения уравнений, математические термины, формулы.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3" y="1357298"/>
            <a:ext cx="8715435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Никто не знает, </a:t>
            </a:r>
          </a:p>
          <a:p>
            <a:pPr algn="ctr"/>
            <a: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я знаю, что …» 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Управляющая кнопка: фильм 3">
            <a:hlinkClick r:id="rId2" highlightClick="1"/>
          </p:cNvPr>
          <p:cNvSpPr/>
          <p:nvPr/>
        </p:nvSpPr>
        <p:spPr>
          <a:xfrm>
            <a:off x="642910" y="500042"/>
            <a:ext cx="8001056" cy="5929354"/>
          </a:xfrm>
          <a:prstGeom prst="actionButtonMovie">
            <a:avLst/>
          </a:prstGeom>
          <a:blipFill dpi="0" rotWithShape="0">
            <a:blip r:embed="rId3"/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>
                    <a:lumMod val="85000"/>
                  </a:schemeClr>
                </a:solidFill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70_le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7" y="428604"/>
            <a:ext cx="8358246" cy="6000792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115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Спасибо</a:t>
            </a:r>
            <a:endParaRPr lang="ru-RU" sz="11500" b="1" i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115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за урок</a:t>
            </a:r>
            <a:endParaRPr lang="ru-RU" sz="115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14348" y="571480"/>
            <a:ext cx="792961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«Учиться можно только весело… </a:t>
            </a:r>
          </a:p>
          <a:p>
            <a:pPr algn="ctr"/>
            <a:r>
              <a:rPr lang="ru-RU" sz="5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переваривать знания, надо поглощать их с аппетитом»</a:t>
            </a:r>
          </a:p>
          <a:p>
            <a:pPr algn="r"/>
            <a:r>
              <a:rPr lang="ru-RU" sz="6600" b="1" dirty="0" smtClean="0">
                <a:solidFill>
                  <a:srgbClr val="FF0000"/>
                </a:solidFill>
              </a:rPr>
              <a:t>Анатоль Франс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урока:</a:t>
            </a:r>
            <a:endParaRPr lang="ru-RU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2357430"/>
            <a:ext cx="678661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овторить 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способы решения уравнений, математические термины, формулы.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-303817-a68d66bab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94053">
            <a:off x="-386401" y="-344"/>
            <a:ext cx="5153146" cy="3879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hineseMolotovCocktail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35254">
            <a:off x="4232139" y="2821639"/>
            <a:ext cx="5343570" cy="4007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SiS-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686119">
            <a:off x="4490236" y="-219092"/>
            <a:ext cx="5353913" cy="3569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1b7f4249ad859ad57956365bfbce0e1f_full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837770">
            <a:off x="-271297" y="3467088"/>
            <a:ext cx="5263460" cy="3316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183341" y="1556791"/>
            <a:ext cx="6777318" cy="1224137"/>
          </a:xfrm>
        </p:spPr>
        <p:txBody>
          <a:bodyPr/>
          <a:lstStyle/>
          <a:p>
            <a:r>
              <a:rPr lang="ru-RU" sz="7200" dirty="0" smtClean="0">
                <a:solidFill>
                  <a:srgbClr val="FF0000"/>
                </a:solidFill>
                <a:latin typeface="Arial Black" pitchFamily="34" charset="0"/>
              </a:rPr>
              <a:t>1 этап</a:t>
            </a:r>
            <a:endParaRPr lang="ru-RU" sz="7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755576" y="3767862"/>
            <a:ext cx="7632848" cy="1752600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Arial Black" pitchFamily="34" charset="0"/>
              </a:rPr>
              <a:t>Кроссворд</a:t>
            </a:r>
            <a:endParaRPr lang="ru-RU" sz="8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457926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3357562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71550" lvl="1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Число, стоящее под дробной чертой.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71550" lvl="1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Равенство двух отношений.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71550" lvl="1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Никогда непересекающиеся прямые.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71550" lvl="1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Число, показывающее положение точки на прямой.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71550" lvl="1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Частное двух чисел.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71550" lvl="1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Число, имеющее только два делителя</a:t>
            </a:r>
          </a:p>
          <a:p>
            <a:pPr marL="971550" lvl="1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Равенство, содержащее неизвестное.</a:t>
            </a:r>
          </a:p>
          <a:p>
            <a:pPr marL="971550" lvl="1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kumimoji="0" lang="ru-RU" sz="1600" b="0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098" y="214289"/>
          <a:ext cx="7072365" cy="3214710"/>
        </p:xfrm>
        <a:graphic>
          <a:graphicData uri="http://schemas.openxmlformats.org/drawingml/2006/table">
            <a:tbl>
              <a:tblPr/>
              <a:tblGrid>
                <a:gridCol w="561632"/>
                <a:gridCol w="591191"/>
                <a:gridCol w="591191"/>
                <a:gridCol w="591191"/>
                <a:gridCol w="602634"/>
                <a:gridCol w="588331"/>
                <a:gridCol w="590238"/>
                <a:gridCol w="604541"/>
                <a:gridCol w="588331"/>
                <a:gridCol w="588331"/>
                <a:gridCol w="588331"/>
                <a:gridCol w="586423"/>
              </a:tblGrid>
              <a:tr h="5018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baseline="30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2400" b="1" i="1" baseline="30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2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8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baseline="30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2.</a:t>
                      </a: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Ц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6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baseline="30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3. </a:t>
                      </a: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8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2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baseline="30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2400" b="1" i="1" baseline="30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К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8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baseline="30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5.</a:t>
                      </a: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2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Ш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5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baseline="30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6.</a:t>
                      </a: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75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baseline="30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7.</a:t>
                      </a: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2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3357562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71550" lvl="1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Число, стоящее под дробной чертой.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71550" lvl="1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Равенство двух отношений.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71550" lvl="1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Никогда непересекающиеся прямые.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71550" lvl="1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Число, показывающее положение точки на прямой.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71550" lvl="1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Частное двух чисел.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71550" lvl="1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Число, имеющее только два делителя</a:t>
            </a:r>
          </a:p>
          <a:p>
            <a:pPr marL="971550" lvl="1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Равенство, содержащее неизвестное.</a:t>
            </a:r>
          </a:p>
          <a:p>
            <a:pPr marL="971550" lvl="1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kumimoji="0" lang="ru-RU" sz="1600" b="0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098" y="214289"/>
          <a:ext cx="7072365" cy="3214710"/>
        </p:xfrm>
        <a:graphic>
          <a:graphicData uri="http://schemas.openxmlformats.org/drawingml/2006/table">
            <a:tbl>
              <a:tblPr/>
              <a:tblGrid>
                <a:gridCol w="561632"/>
                <a:gridCol w="591191"/>
                <a:gridCol w="591191"/>
                <a:gridCol w="591191"/>
                <a:gridCol w="602634"/>
                <a:gridCol w="588331"/>
                <a:gridCol w="590238"/>
                <a:gridCol w="604541"/>
                <a:gridCol w="588331"/>
                <a:gridCol w="588331"/>
                <a:gridCol w="588331"/>
                <a:gridCol w="586423"/>
              </a:tblGrid>
              <a:tr h="5018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baseline="30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2400" b="1" i="1" baseline="30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2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8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baseline="30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2.</a:t>
                      </a:r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Ц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6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baseline="30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3. </a:t>
                      </a:r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2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baseline="30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2400" b="1" i="1" baseline="30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ru-RU" sz="2000" b="1" i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8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baseline="30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5.</a:t>
                      </a:r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2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Ш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5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baseline="30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6.</a:t>
                      </a:r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75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baseline="30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7.</a:t>
                      </a:r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2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Коктейль Молотова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204864"/>
            <a:ext cx="4323202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520" y="3284984"/>
            <a:ext cx="432048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000262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2 этап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+mj-lt"/>
              </a:rPr>
              <a:t>Формулы</a:t>
            </a:r>
            <a:endParaRPr lang="ru-RU" sz="9600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86303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>
    <a:spDef>
      <a:spPr>
        <a:blipFill>
          <a:blip xmlns:r="http://schemas.openxmlformats.org/officeDocument/2006/relationships" r:embed="rId3"/>
          <a:stretch>
            <a:fillRect/>
          </a:stretch>
        </a:blip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684</TotalTime>
  <Words>309</Words>
  <Application>Microsoft Office PowerPoint</Application>
  <PresentationFormat>Экран (4:3)</PresentationFormat>
  <Paragraphs>182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Твердый переплет</vt:lpstr>
      <vt:lpstr>Тема Office</vt:lpstr>
      <vt:lpstr>ШИФРОЦЕНТР</vt:lpstr>
      <vt:lpstr>Слайд 2</vt:lpstr>
      <vt:lpstr>Цель урока:</vt:lpstr>
      <vt:lpstr>Слайд 4</vt:lpstr>
      <vt:lpstr>1 этап</vt:lpstr>
      <vt:lpstr>Слайд 6</vt:lpstr>
      <vt:lpstr>Слайд 7</vt:lpstr>
      <vt:lpstr>Коктейль Молотова</vt:lpstr>
      <vt:lpstr>2 этап</vt:lpstr>
      <vt:lpstr>Пулемет Максима</vt:lpstr>
      <vt:lpstr>3 этап</vt:lpstr>
      <vt:lpstr>Пистолет пулемет Шпагина</vt:lpstr>
      <vt:lpstr>4 этап</vt:lpstr>
      <vt:lpstr>Револьвер системы Наган</vt:lpstr>
      <vt:lpstr>Цель урока:</vt:lpstr>
      <vt:lpstr>Слайд 16</vt:lpstr>
      <vt:lpstr>Слайд 17</vt:lpstr>
      <vt:lpstr>Слайд 18</vt:lpstr>
      <vt:lpstr>Спасибо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Пользователь</cp:lastModifiedBy>
  <cp:revision>17</cp:revision>
  <dcterms:created xsi:type="dcterms:W3CDTF">2014-05-14T17:47:14Z</dcterms:created>
  <dcterms:modified xsi:type="dcterms:W3CDTF">2015-04-01T17:45:55Z</dcterms:modified>
</cp:coreProperties>
</file>